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59E0B"/>
                </a:solidFill>
                <a:latin typeface="Segoe UI"/>
              </a:rPr>
              <a:t>PRODUCT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37744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>
                <a:solidFill>
                  <a:srgbClr val="F5F7FA"/>
                </a:solidFill>
                <a:latin typeface="Segoe UI"/>
              </a:rPr>
              <a:t>Win more bids.</a:t>
            </a:r>
          </a:p>
          <a:p>
            <a:pPr algn="l"/>
            <a:r>
              <a:rPr sz="4400" b="1">
                <a:solidFill>
                  <a:srgbClr val="F5F7FA"/>
                </a:solidFill>
                <a:latin typeface="Segoe UI"/>
              </a:rPr>
              <a:t>Keep your data.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9601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9CA9BD"/>
                </a:solidFill>
                <a:latin typeface="Segoe UI"/>
              </a:rPr>
              <a:t>CrestBid AI - the AI-powered bid response platform that runs entirely on your infrastructure.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F5F7FA"/>
                </a:solidFill>
                <a:latin typeface="Segoe UI"/>
              </a:rPr>
              <a:t>Your RFP data is your most sensitive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Every RFP response reveals strategy</a:t>
            </a:r>
            <a:r>
              <a:rPr sz="1500">
                <a:solidFill>
                  <a:srgbClr val="F5F7FA"/>
                </a:solidFill>
                <a:latin typeface="Segoe UI"/>
              </a:rPr>
              <a:t>  —  pricing, capabilities, past performance, customer names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Cloud AI tools require you to hand it over</a:t>
            </a:r>
            <a:r>
              <a:rPr sz="1500">
                <a:solidFill>
                  <a:srgbClr val="F5F7FA"/>
                </a:solidFill>
                <a:latin typeface="Segoe UI"/>
              </a:rPr>
              <a:t>  —  third-party processors, cross-border transfers, new compliance scope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CrestBid AI removes the question entirely</a:t>
            </a:r>
            <a:r>
              <a:rPr sz="1500">
                <a:solidFill>
                  <a:srgbClr val="F5F7FA"/>
                </a:solidFill>
                <a:latin typeface="Segoe UI"/>
              </a:rPr>
              <a:t>  —  documents, models, drafts and knowledge bases never leave your machine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CrestBid AI  ·  crestbidai.com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F5F7FA"/>
                </a:solidFill>
                <a:latin typeface="Segoe UI"/>
              </a:rPr>
              <a:t>From RFP to proposal: one visible pipeline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2148840" cy="3108960"/>
          </a:xfrm>
          <a:prstGeom prst="rect">
            <a:avLst/>
          </a:prstGeom>
          <a:solidFill>
            <a:srgbClr val="141E33"/>
          </a:solidFill>
        </p:spPr>
        <p:txBody>
          <a:bodyPr wrap="square" lIns="127000" tIns="127000">
            <a:spAutoFit/>
          </a:bodyPr>
          <a:lstStyle/>
          <a:p>
            <a:r>
              <a:rPr sz="1700" b="1">
                <a:solidFill>
                  <a:srgbClr val="F59E0B"/>
                </a:solidFill>
                <a:latin typeface="Segoe UI"/>
              </a:rPr>
              <a:t>1  Intake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Upload the RFP.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Parsed, chunked,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embedded locally.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98648" y="1737360"/>
            <a:ext cx="2148840" cy="3108960"/>
          </a:xfrm>
          <a:prstGeom prst="rect">
            <a:avLst/>
          </a:prstGeom>
          <a:solidFill>
            <a:srgbClr val="141E33"/>
          </a:solidFill>
        </p:spPr>
        <p:txBody>
          <a:bodyPr wrap="square" lIns="127000" tIns="127000">
            <a:spAutoFit/>
          </a:bodyPr>
          <a:lstStyle/>
          <a:p>
            <a:r>
              <a:rPr sz="1700" b="1">
                <a:solidFill>
                  <a:srgbClr val="F59E0B"/>
                </a:solidFill>
                <a:latin typeface="Segoe UI"/>
              </a:rPr>
              <a:t>2  Go / No-Go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One decision before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you spend two weeks.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AI-scored fit + risks.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57216" y="1737360"/>
            <a:ext cx="2148840" cy="3108960"/>
          </a:xfrm>
          <a:prstGeom prst="rect">
            <a:avLst/>
          </a:prstGeom>
          <a:solidFill>
            <a:srgbClr val="141E33"/>
          </a:solidFill>
        </p:spPr>
        <p:txBody>
          <a:bodyPr wrap="square" lIns="127000" tIns="127000">
            <a:spAutoFit/>
          </a:bodyPr>
          <a:lstStyle/>
          <a:p>
            <a:r>
              <a:rPr sz="1700" b="1">
                <a:solidFill>
                  <a:srgbClr val="F59E0B"/>
                </a:solidFill>
                <a:latin typeface="Segoe UI"/>
              </a:rPr>
              <a:t>3  Questions
&amp; Draft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Extracted requirements.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Grounded drafts with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source citations.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15784" y="1737360"/>
            <a:ext cx="2148840" cy="3108960"/>
          </a:xfrm>
          <a:prstGeom prst="rect">
            <a:avLst/>
          </a:prstGeom>
          <a:solidFill>
            <a:srgbClr val="141E33"/>
          </a:solidFill>
        </p:spPr>
        <p:txBody>
          <a:bodyPr wrap="square" lIns="127000" tIns="127000">
            <a:spAutoFit/>
          </a:bodyPr>
          <a:lstStyle/>
          <a:p>
            <a:r>
              <a:rPr sz="1700" b="1">
                <a:solidFill>
                  <a:srgbClr val="F59E0B"/>
                </a:solidFill>
                <a:latin typeface="Segoe UI"/>
              </a:rPr>
              <a:t>4  Review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Approve, edit, audit.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Every claim traces to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your evidence.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74352" y="1737360"/>
            <a:ext cx="2148840" cy="3108960"/>
          </a:xfrm>
          <a:prstGeom prst="rect">
            <a:avLst/>
          </a:prstGeom>
          <a:solidFill>
            <a:srgbClr val="141E33"/>
          </a:solidFill>
        </p:spPr>
        <p:txBody>
          <a:bodyPr wrap="square" lIns="127000" tIns="127000">
            <a:spAutoFit/>
          </a:bodyPr>
          <a:lstStyle/>
          <a:p>
            <a:r>
              <a:rPr sz="1700" b="1">
                <a:solidFill>
                  <a:srgbClr val="F59E0B"/>
                </a:solidFill>
                <a:latin typeface="Segoe UI"/>
              </a:rPr>
              <a:t>5  Export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docx · xlsx · csv · pptx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Brand-compliant</a:t>
            </a:r>
          </a:p>
          <a:p>
            <a:r>
              <a:rPr sz="1250">
                <a:solidFill>
                  <a:srgbClr val="F5F7FA"/>
                </a:solidFill>
                <a:latin typeface="Segoe UI"/>
              </a:rPr>
              <a:t>templates.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212080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9CA9BD"/>
                </a:solidFill>
                <a:latin typeface="Segoe UI"/>
              </a:rPr>
              <a:t>The UI is this pipeline: a clickable stepper with live completion - users always know where they are and what's next.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CrestBid AI  ·  crestbidai.com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F5F7FA"/>
                </a:solidFill>
                <a:latin typeface="Segoe UI"/>
              </a:rPr>
              <a:t>Grounded AI you can defend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Answers with receipts</a:t>
            </a:r>
            <a:r>
              <a:rPr sz="1500">
                <a:solidFill>
                  <a:srgbClr val="F5F7FA"/>
                </a:solidFill>
                <a:latin typeface="Segoe UI"/>
              </a:rPr>
              <a:t>  —  every draft cites the evidence it used from your knowledge base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Go/No-Go in minutes</a:t>
            </a:r>
            <a:r>
              <a:rPr sz="1500">
                <a:solidFill>
                  <a:srgbClr val="F5F7FA"/>
                </a:solidFill>
                <a:latin typeface="Segoe UI"/>
              </a:rPr>
              <a:t>  —  AI-scored deadline feasibility, requirements fit and red flags before you commit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A flywheel, not a chatbot</a:t>
            </a:r>
            <a:r>
              <a:rPr sz="1500">
                <a:solidFill>
                  <a:srgbClr val="F5F7FA"/>
                </a:solidFill>
                <a:latin typeface="Segoe UI"/>
              </a:rPr>
              <a:t>  —  approved answers strengthen retrieval - institutional knowledge compounds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Multilingual</a:t>
            </a:r>
            <a:r>
              <a:rPr sz="1500">
                <a:solidFill>
                  <a:srgbClr val="F5F7FA"/>
                </a:solidFill>
                <a:latin typeface="Segoe UI"/>
              </a:rPr>
              <a:t>  —  process RFPs in accented Latin, Cyrillic, CJK - respond in your customer's language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CrestBid AI  ·  crestbidai.com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F5F7FA"/>
                </a:solidFill>
                <a:latin typeface="Segoe UI"/>
              </a:rPr>
              <a:t>Enterprise-grade by construction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Air-gap capable</a:t>
            </a:r>
            <a:r>
              <a:rPr sz="1500">
                <a:solidFill>
                  <a:srgbClr val="F5F7FA"/>
                </a:solidFill>
                <a:latin typeface="Segoe UI"/>
              </a:rPr>
              <a:t>  —  zero runtime cloud dependency; offline license verification (Ed25519)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Single ingress architecture</a:t>
            </a:r>
            <a:r>
              <a:rPr sz="1500">
                <a:solidFill>
                  <a:srgbClr val="F5F7FA"/>
                </a:solidFill>
                <a:latin typeface="Segoe UI"/>
              </a:rPr>
              <a:t>  —  database, models and queue are unreachable from your network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Provenance built in</a:t>
            </a:r>
            <a:r>
              <a:rPr sz="1500">
                <a:solidFill>
                  <a:srgbClr val="F5F7FA"/>
                </a:solidFill>
                <a:latin typeface="Segoe UI"/>
              </a:rPr>
              <a:t>  —  every container reports its exact build commit at /api/version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Honest security posture</a:t>
            </a:r>
            <a:r>
              <a:rPr sz="1500">
                <a:solidFill>
                  <a:srgbClr val="F5F7FA"/>
                </a:solidFill>
                <a:latin typeface="Segoe UI"/>
              </a:rPr>
              <a:t>  —  published whitepaper including current limitations and 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CrestBid AI  ·  crestbidai.com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F5F7FA"/>
                </a:solidFill>
                <a:latin typeface="Segoe UI"/>
              </a:rPr>
              <a:t>Runs on your hardware - or your keys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Local GPU (recommended)</a:t>
            </a:r>
            <a:r>
              <a:rPr sz="1500">
                <a:solidFill>
                  <a:srgbClr val="F5F7FA"/>
                </a:solidFill>
                <a:latin typeface="Segoe UI"/>
              </a:rPr>
              <a:t>  —  NVIDIA on Windows or Linux; installer verifies GPU passthrough before first run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Right-sized model tiers</a:t>
            </a:r>
            <a:r>
              <a:rPr sz="1500">
                <a:solidFill>
                  <a:srgbClr val="F5F7FA"/>
                </a:solidFill>
                <a:latin typeface="Segoe UI"/>
              </a:rPr>
              <a:t>  —  light (8GB VRAM) to power (24GB+); swap models per pipeline role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Bring-your-own-key option</a:t>
            </a:r>
            <a:r>
              <a:rPr sz="1500">
                <a:solidFill>
                  <a:srgbClr val="F5F7FA"/>
                </a:solidFill>
                <a:latin typeface="Segoe UI"/>
              </a:rPr>
              <a:t>  —  route drafting to OpenAI/Azure/Anthropic with YOUR key when you choose to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In-product AI help</a:t>
            </a:r>
            <a:r>
              <a:rPr sz="1500">
                <a:solidFill>
                  <a:srgbClr val="F5F7FA"/>
                </a:solidFill>
                <a:latin typeface="Segoe UI"/>
              </a:rPr>
              <a:t>  —  the Help Copilot answers how-to questions locally - even offline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CrestBid AI  ·  crestbidai.com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F5F7FA"/>
                </a:solidFill>
                <a:latin typeface="Segoe UI"/>
              </a:rPr>
              <a:t>Getting started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6070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One command</a:t>
            </a:r>
            <a:r>
              <a:rPr sz="1500">
                <a:solidFill>
                  <a:srgbClr val="F5F7FA"/>
                </a:solidFill>
                <a:latin typeface="Segoe UI"/>
              </a:rPr>
              <a:t>  —  register at crestbidai.com, run the installer command, answer two questions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30-day full trial</a:t>
            </a:r>
            <a:r>
              <a:rPr sz="1500">
                <a:solidFill>
                  <a:srgbClr val="F5F7FA"/>
                </a:solidFill>
                <a:latin typeface="Segoe UI"/>
              </a:rPr>
              <a:t>  —  every feature, your hardware, no credit card, no data shared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F59E0B"/>
                </a:solidFill>
                <a:latin typeface="Segoe UI"/>
              </a:rPr>
              <a:t>▸ Evaluation mode for buyers</a:t>
            </a:r>
            <a:r>
              <a:rPr sz="1500">
                <a:solidFill>
                  <a:srgbClr val="F5F7FA"/>
                </a:solidFill>
                <a:latin typeface="Segoe UI"/>
              </a:rPr>
              <a:t>  —  the complete product - not a demo - for risk-free assessment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CrestBid AI  ·  crestbidai.com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A9BD"/>
                </a:solidFill>
                <a:latin typeface="Segoe U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59E0B"/>
                </a:solidFill>
                <a:latin typeface="Segoe UI"/>
              </a:rPr>
              <a:t>SEE IT IN ACTION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37744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>
                <a:solidFill>
                  <a:srgbClr val="F5F7FA"/>
                </a:solidFill>
                <a:latin typeface="Segoe UI"/>
              </a:rPr>
              <a:t>crestbidai.com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9601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9CA9BD"/>
                </a:solidFill>
                <a:latin typeface="Segoe UI"/>
              </a:rPr>
              <a:t>Book a demo or start your trial today.</a:t>
            </a:r>
          </a:p>
          <a:p>
            <a:pPr algn="l"/>
            <a:r>
              <a:rPr sz="1800" b="0">
                <a:solidFill>
                  <a:srgbClr val="9CA9BD"/>
                </a:solidFill>
                <a:latin typeface="Segoe UI"/>
              </a:rPr>
              <a:t>support@crestbidai.com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